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60" r:id="rId4"/>
    <p:sldId id="282" r:id="rId5"/>
    <p:sldId id="259" r:id="rId6"/>
    <p:sldId id="261" r:id="rId7"/>
    <p:sldId id="275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79" r:id="rId16"/>
    <p:sldId id="269" r:id="rId17"/>
    <p:sldId id="270" r:id="rId18"/>
    <p:sldId id="276" r:id="rId19"/>
    <p:sldId id="272" r:id="rId20"/>
    <p:sldId id="271" r:id="rId21"/>
    <p:sldId id="280" r:id="rId22"/>
    <p:sldId id="273" r:id="rId23"/>
    <p:sldId id="274" r:id="rId24"/>
    <p:sldId id="277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F0293-D849-4032-B793-61F694EBECEA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19A6E-A75D-4A2B-A0C8-C4E15F405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33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619A6E-A75D-4A2B-A0C8-C4E15F4058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4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619A6E-A75D-4A2B-A0C8-C4E15F4058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75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619A6E-A75D-4A2B-A0C8-C4E15F4058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4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619A6E-A75D-4A2B-A0C8-C4E15F4058A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4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4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9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9884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01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59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19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0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0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7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86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44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6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6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6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62D8E-1AB8-461B-82B3-D3FB5C0DF63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31FAB-786D-4C4F-AF38-6415E2731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3890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943A5-BC14-422D-AB33-37C4B8CDCB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OUTDOOR WIRELESS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53406F-030A-4236-8786-3A141D5058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University of Colorado </a:t>
            </a:r>
            <a:r>
              <a:rPr lang="en-US" sz="2400" dirty="0" err="1"/>
              <a:t>Colorado</a:t>
            </a:r>
            <a:r>
              <a:rPr lang="en-US" sz="2400" dirty="0"/>
              <a:t> Springs</a:t>
            </a:r>
          </a:p>
        </p:txBody>
      </p:sp>
    </p:spTree>
    <p:extLst>
      <p:ext uri="{BB962C8B-B14F-4D97-AF65-F5344CB8AC3E}">
        <p14:creationId xmlns:p14="http://schemas.microsoft.com/office/powerpoint/2010/main" val="120304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4355-E211-468B-9D61-4AA6E2E5F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59574-E85A-45EC-9716-50352BDAF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47553"/>
            <a:ext cx="10820400" cy="4024125"/>
          </a:xfrm>
        </p:spPr>
        <p:txBody>
          <a:bodyPr/>
          <a:lstStyle/>
          <a:p>
            <a:r>
              <a:rPr lang="en-US" dirty="0"/>
              <a:t>10 Light Pole mounts</a:t>
            </a:r>
          </a:p>
          <a:p>
            <a:r>
              <a:rPr lang="en-US" dirty="0"/>
              <a:t>6 Bollards</a:t>
            </a:r>
          </a:p>
          <a:p>
            <a:r>
              <a:rPr lang="en-US" dirty="0"/>
              <a:t>24 Building mounts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AF8C83-A8FC-4566-B52E-6E665DB72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114" y="3126921"/>
            <a:ext cx="2360344" cy="31349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DCC7E4-1846-424B-8097-B616F3877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972" y="3126921"/>
            <a:ext cx="3169022" cy="31349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A055BC-10A8-4982-ADFC-42232A2A1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766" y="3124595"/>
            <a:ext cx="2256487" cy="313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46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A9E65-5C67-4504-9DE5-30F3C975E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7193" y="852546"/>
            <a:ext cx="8610600" cy="1293028"/>
          </a:xfrm>
        </p:spPr>
        <p:txBody>
          <a:bodyPr/>
          <a:lstStyle/>
          <a:p>
            <a:pPr algn="l"/>
            <a:r>
              <a:rPr lang="en-US" dirty="0"/>
              <a:t>The Hurdles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B4CD5-8A89-468A-A4CB-2A6B02C2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393" y="2145574"/>
            <a:ext cx="10820400" cy="4024125"/>
          </a:xfrm>
        </p:spPr>
        <p:txBody>
          <a:bodyPr/>
          <a:lstStyle/>
          <a:p>
            <a:r>
              <a:rPr lang="en-US" sz="2400" b="1" dirty="0"/>
              <a:t>Bollards</a:t>
            </a:r>
            <a:endParaRPr lang="en-US" b="1" dirty="0"/>
          </a:p>
          <a:p>
            <a:pPr lvl="1"/>
            <a:r>
              <a:rPr lang="en-US" dirty="0"/>
              <a:t>We wanted to match current bollards on campus</a:t>
            </a:r>
          </a:p>
          <a:p>
            <a:pPr lvl="1"/>
            <a:r>
              <a:rPr lang="en-US" dirty="0"/>
              <a:t>Many current options are very large</a:t>
            </a:r>
          </a:p>
          <a:p>
            <a:pPr lvl="1"/>
            <a:r>
              <a:rPr lang="en-US" dirty="0"/>
              <a:t>We found most…</a:t>
            </a:r>
          </a:p>
          <a:p>
            <a:pPr lvl="2"/>
            <a:r>
              <a:rPr lang="en-US" dirty="0"/>
              <a:t>Too large for our needs</a:t>
            </a:r>
          </a:p>
          <a:p>
            <a:pPr lvl="2"/>
            <a:r>
              <a:rPr lang="en-US" dirty="0"/>
              <a:t>Aesthetically different from our needs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FC086F-54DD-4D22-9AF6-AC62DC77DF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7" r="18206" b="16487"/>
          <a:stretch/>
        </p:blipFill>
        <p:spPr>
          <a:xfrm rot="5400000">
            <a:off x="7446820" y="2043744"/>
            <a:ext cx="4570131" cy="2911814"/>
          </a:xfrm>
          <a:prstGeom prst="rect">
            <a:avLst/>
          </a:prstGeom>
        </p:spPr>
      </p:pic>
      <p:sp>
        <p:nvSpPr>
          <p:cNvPr id="6" name="Callout: Right Arrow 5">
            <a:extLst>
              <a:ext uri="{FF2B5EF4-FFF2-40B4-BE49-F238E27FC236}">
                <a16:creationId xmlns:a16="http://schemas.microsoft.com/office/drawing/2014/main" id="{F6688701-0E99-4929-83EA-6BE0AFC63C19}"/>
              </a:ext>
            </a:extLst>
          </p:cNvPr>
          <p:cNvSpPr/>
          <p:nvPr/>
        </p:nvSpPr>
        <p:spPr>
          <a:xfrm>
            <a:off x="3916023" y="4690579"/>
            <a:ext cx="4190542" cy="147912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The right height,</a:t>
            </a:r>
          </a:p>
          <a:p>
            <a:pPr algn="ctr"/>
            <a:r>
              <a:rPr lang="en-US" sz="2400" b="1" dirty="0"/>
              <a:t>but too wide.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524C5D-C93D-4591-9BA6-E597F71D3BF1}"/>
              </a:ext>
            </a:extLst>
          </p:cNvPr>
          <p:cNvSpPr txBox="1"/>
          <p:nvPr/>
        </p:nvSpPr>
        <p:spPr>
          <a:xfrm>
            <a:off x="10047092" y="845253"/>
            <a:ext cx="154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AccelTex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85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748B634-8320-44AF-A52F-39EDF4E68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97" y="353623"/>
            <a:ext cx="7952285" cy="6041571"/>
          </a:xfrm>
          <a:prstGeom prst="rect">
            <a:avLst/>
          </a:prstGeom>
        </p:spPr>
      </p:pic>
      <p:sp>
        <p:nvSpPr>
          <p:cNvPr id="3" name="Callout: Left Arrow 2">
            <a:extLst>
              <a:ext uri="{FF2B5EF4-FFF2-40B4-BE49-F238E27FC236}">
                <a16:creationId xmlns:a16="http://schemas.microsoft.com/office/drawing/2014/main" id="{59EE6CD0-90DF-4D78-BDE1-45F49CE38652}"/>
              </a:ext>
            </a:extLst>
          </p:cNvPr>
          <p:cNvSpPr/>
          <p:nvPr/>
        </p:nvSpPr>
        <p:spPr>
          <a:xfrm>
            <a:off x="8400197" y="893928"/>
            <a:ext cx="2947917" cy="498157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Although these can house the AP </a:t>
            </a:r>
            <a:r>
              <a:rPr lang="en-US" b="1" i="1" dirty="0"/>
              <a:t>and</a:t>
            </a:r>
            <a:r>
              <a:rPr lang="en-US" b="1" dirty="0"/>
              <a:t> antenna…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They are way too big for our taste!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71BFA0-4E52-43E9-8FA7-E5743580963A}"/>
              </a:ext>
            </a:extLst>
          </p:cNvPr>
          <p:cNvSpPr txBox="1"/>
          <p:nvPr/>
        </p:nvSpPr>
        <p:spPr>
          <a:xfrm>
            <a:off x="7130955" y="408214"/>
            <a:ext cx="1105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Oberon</a:t>
            </a:r>
          </a:p>
        </p:txBody>
      </p:sp>
    </p:spTree>
    <p:extLst>
      <p:ext uri="{BB962C8B-B14F-4D97-AF65-F5344CB8AC3E}">
        <p14:creationId xmlns:p14="http://schemas.microsoft.com/office/powerpoint/2010/main" val="602180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A028ED-D005-4464-9A8B-CA6CD39E0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114" y="569752"/>
            <a:ext cx="6092681" cy="59290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D21C35-BA80-4582-9DBF-DAB7617D9E75}"/>
              </a:ext>
            </a:extLst>
          </p:cNvPr>
          <p:cNvSpPr txBox="1"/>
          <p:nvPr/>
        </p:nvSpPr>
        <p:spPr>
          <a:xfrm>
            <a:off x="10404834" y="6480504"/>
            <a:ext cx="1105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Ventev</a:t>
            </a:r>
            <a:endParaRPr lang="en-US" dirty="0"/>
          </a:p>
        </p:txBody>
      </p:sp>
      <p:sp>
        <p:nvSpPr>
          <p:cNvPr id="5" name="Callout: Left Arrow 4">
            <a:extLst>
              <a:ext uri="{FF2B5EF4-FFF2-40B4-BE49-F238E27FC236}">
                <a16:creationId xmlns:a16="http://schemas.microsoft.com/office/drawing/2014/main" id="{CD9D36C0-1216-4595-8EAF-D5F20FEA3D3C}"/>
              </a:ext>
            </a:extLst>
          </p:cNvPr>
          <p:cNvSpPr/>
          <p:nvPr/>
        </p:nvSpPr>
        <p:spPr>
          <a:xfrm flipH="1">
            <a:off x="1328624" y="1043472"/>
            <a:ext cx="3509265" cy="498157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This solution was also very large and aesthetically unpleasing…</a:t>
            </a:r>
          </a:p>
          <a:p>
            <a:pPr algn="ctr"/>
            <a:endParaRPr lang="en-US" dirty="0"/>
          </a:p>
          <a:p>
            <a:pPr algn="ctr"/>
            <a:r>
              <a:rPr lang="en-US" b="1" dirty="0"/>
              <a:t>We called it</a:t>
            </a:r>
            <a:br>
              <a:rPr lang="en-US" b="1" dirty="0"/>
            </a:br>
            <a:r>
              <a:rPr lang="en-US" b="1" dirty="0"/>
              <a:t>“The Missile.”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Again, this was not going to work for our solution.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18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A4B6837-77DA-467B-AB51-7C3B36476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55" y="563335"/>
            <a:ext cx="8610600" cy="1293028"/>
          </a:xfrm>
        </p:spPr>
        <p:txBody>
          <a:bodyPr/>
          <a:lstStyle/>
          <a:p>
            <a:pPr algn="l"/>
            <a:r>
              <a:rPr lang="en-US" dirty="0"/>
              <a:t>Bollards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68660E3-4291-409A-9E9B-1F996001B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149" y="1804481"/>
            <a:ext cx="6097621" cy="4024125"/>
          </a:xfrm>
        </p:spPr>
        <p:txBody>
          <a:bodyPr/>
          <a:lstStyle/>
          <a:p>
            <a:r>
              <a:rPr lang="en-US" dirty="0"/>
              <a:t>Custom solution was needed</a:t>
            </a:r>
          </a:p>
          <a:p>
            <a:pPr lvl="1"/>
            <a:r>
              <a:rPr lang="en-US" dirty="0"/>
              <a:t>We needed a 6-7” wide pipe</a:t>
            </a:r>
          </a:p>
          <a:p>
            <a:pPr lvl="1"/>
            <a:r>
              <a:rPr lang="en-US" dirty="0"/>
              <a:t>Which meant AP couldn’t go inside</a:t>
            </a:r>
          </a:p>
          <a:p>
            <a:pPr lvl="1"/>
            <a:r>
              <a:rPr lang="en-US" dirty="0"/>
              <a:t>Pipe had to accommodate our antenna</a:t>
            </a:r>
          </a:p>
          <a:p>
            <a:pPr lvl="1"/>
            <a:r>
              <a:rPr lang="en-US" dirty="0"/>
              <a:t>Antenna needed to work with our AP</a:t>
            </a:r>
          </a:p>
          <a:p>
            <a:pPr lvl="1"/>
            <a:r>
              <a:rPr lang="en-US" dirty="0"/>
              <a:t>AP needed to handle cold weather</a:t>
            </a:r>
          </a:p>
          <a:p>
            <a:pPr lvl="1"/>
            <a:r>
              <a:rPr lang="en-US" dirty="0"/>
              <a:t>Dry box located adjacent to bollard to enclose….</a:t>
            </a:r>
          </a:p>
          <a:p>
            <a:pPr lvl="2"/>
            <a:r>
              <a:rPr lang="en-US" dirty="0"/>
              <a:t>AP</a:t>
            </a:r>
          </a:p>
          <a:p>
            <a:pPr lvl="2"/>
            <a:r>
              <a:rPr lang="en-US" dirty="0"/>
              <a:t>Antenna cables</a:t>
            </a:r>
          </a:p>
          <a:p>
            <a:pPr lvl="2"/>
            <a:r>
              <a:rPr lang="en-US" dirty="0"/>
              <a:t>Lightening Suppressors</a:t>
            </a:r>
          </a:p>
          <a:p>
            <a:pPr lvl="2"/>
            <a:r>
              <a:rPr lang="en-US" dirty="0"/>
              <a:t>Grounding rod and grounding wires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8A58D9-8BA5-4D5F-8490-FC1E74560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45158" y="1432339"/>
            <a:ext cx="5343728" cy="400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275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7C945-FDF2-4AD5-BB82-55869847C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8348" y="191068"/>
            <a:ext cx="2816157" cy="999576"/>
          </a:xfrm>
        </p:spPr>
        <p:txBody>
          <a:bodyPr/>
          <a:lstStyle/>
          <a:p>
            <a:r>
              <a:rPr lang="en-US" dirty="0"/>
              <a:t>BOLLARDS</a:t>
            </a: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F46065E1-5C64-4BCE-B093-537BC6ACC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50244" y="1774211"/>
            <a:ext cx="3712190" cy="2784143"/>
          </a:xfrm>
          <a:prstGeom prst="rect">
            <a:avLst/>
          </a:prstGeom>
        </p:spPr>
      </p:pic>
      <p:pic>
        <p:nvPicPr>
          <p:cNvPr id="7" name="Picture 6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AFB4471B-94D3-43E1-ACF3-4CE242C52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16" y="1310187"/>
            <a:ext cx="4389996" cy="329249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35F4049-D888-4ED0-98BE-29B917ECB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189" y="4729229"/>
            <a:ext cx="4389996" cy="2012765"/>
          </a:xfrm>
        </p:spPr>
        <p:txBody>
          <a:bodyPr/>
          <a:lstStyle/>
          <a:p>
            <a:r>
              <a:rPr lang="en-US" dirty="0"/>
              <a:t>Temp setup until we migrate to AOS8</a:t>
            </a:r>
          </a:p>
          <a:p>
            <a:pPr lvl="1"/>
            <a:r>
              <a:rPr lang="en-US" dirty="0"/>
              <a:t>AP-224</a:t>
            </a:r>
          </a:p>
          <a:p>
            <a:pPr lvl="1"/>
            <a:r>
              <a:rPr lang="en-US" dirty="0"/>
              <a:t>Not outdoor-rated, but we had spares and hoped the </a:t>
            </a:r>
            <a:r>
              <a:rPr lang="en-US" dirty="0" err="1"/>
              <a:t>dryboxes</a:t>
            </a:r>
            <a:r>
              <a:rPr lang="en-US" dirty="0"/>
              <a:t> would help.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FCDED7-FA27-4D59-A788-F55295E52653}"/>
              </a:ext>
            </a:extLst>
          </p:cNvPr>
          <p:cNvSpPr txBox="1">
            <a:spLocks/>
          </p:cNvSpPr>
          <p:nvPr/>
        </p:nvSpPr>
        <p:spPr>
          <a:xfrm>
            <a:off x="6763535" y="5090894"/>
            <a:ext cx="4389996" cy="2012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Long term solution once upgraded to AOS8</a:t>
            </a:r>
          </a:p>
          <a:p>
            <a:pPr lvl="1"/>
            <a:r>
              <a:rPr lang="en-US" dirty="0"/>
              <a:t>AP-374</a:t>
            </a:r>
          </a:p>
          <a:p>
            <a:pPr lvl="1"/>
            <a:r>
              <a:rPr lang="en-US" dirty="0"/>
              <a:t>Outdoor rated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17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0BE21-1B16-44BF-B39E-96C2565B8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Hurdles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C924C-AB5D-473F-94B1-779FB6BB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962" y="1941641"/>
            <a:ext cx="4456889" cy="4024125"/>
          </a:xfrm>
        </p:spPr>
        <p:txBody>
          <a:bodyPr/>
          <a:lstStyle/>
          <a:p>
            <a:r>
              <a:rPr lang="en-US" sz="2400" b="1" dirty="0"/>
              <a:t>Buildings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Had to coordinate access</a:t>
            </a:r>
            <a:br>
              <a:rPr lang="en-US" dirty="0"/>
            </a:br>
            <a:r>
              <a:rPr lang="en-US" dirty="0"/>
              <a:t>from inside</a:t>
            </a:r>
          </a:p>
          <a:p>
            <a:pPr lvl="1"/>
            <a:r>
              <a:rPr lang="en-US" dirty="0"/>
              <a:t>Where does the penetration</a:t>
            </a:r>
            <a:br>
              <a:rPr lang="en-US" dirty="0"/>
            </a:br>
            <a:r>
              <a:rPr lang="en-US" dirty="0"/>
              <a:t>align?</a:t>
            </a:r>
          </a:p>
          <a:p>
            <a:pPr lvl="1"/>
            <a:r>
              <a:rPr lang="en-US" dirty="0"/>
              <a:t>Hard lid and hatch access for some areas</a:t>
            </a:r>
          </a:p>
          <a:p>
            <a:pPr lvl="1"/>
            <a:r>
              <a:rPr lang="en-US" dirty="0"/>
              <a:t>Roof access for others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27086C-1883-4214-8EF7-705F90B37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109" y="2382595"/>
            <a:ext cx="7235981" cy="371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406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0BE21-1B16-44BF-B39E-96C2565B8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Hurdles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C924C-AB5D-473F-94B1-779FB6BB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25848"/>
            <a:ext cx="3663963" cy="2769233"/>
          </a:xfrm>
        </p:spPr>
        <p:txBody>
          <a:bodyPr>
            <a:normAutofit/>
          </a:bodyPr>
          <a:lstStyle/>
          <a:p>
            <a:r>
              <a:rPr lang="en-US" sz="2400" b="1" dirty="0"/>
              <a:t>Poles</a:t>
            </a:r>
            <a:endParaRPr lang="en-US" b="1" dirty="0"/>
          </a:p>
          <a:p>
            <a:pPr lvl="1"/>
            <a:r>
              <a:rPr lang="en-US" dirty="0"/>
              <a:t>Distance limitations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Direct CAT6a vs. running powered fiber and POE extenders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Tapping into the poles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EA32D-F3EC-4BF6-ACCD-299FDE3D7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963" y="2109842"/>
            <a:ext cx="8288029" cy="381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466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0BE21-1B16-44BF-B39E-96C2565B8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408" y="1049718"/>
            <a:ext cx="3444354" cy="1293028"/>
          </a:xfrm>
        </p:spPr>
        <p:txBody>
          <a:bodyPr/>
          <a:lstStyle/>
          <a:p>
            <a:r>
              <a:rPr lang="en-US" dirty="0"/>
              <a:t>The Hurdles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C924C-AB5D-473F-94B1-779FB6BB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718" y="2736656"/>
            <a:ext cx="3449092" cy="4024125"/>
          </a:xfrm>
        </p:spPr>
        <p:txBody>
          <a:bodyPr/>
          <a:lstStyle/>
          <a:p>
            <a:r>
              <a:rPr lang="en-US" sz="2400" b="1" dirty="0"/>
              <a:t>Poles</a:t>
            </a:r>
            <a:endParaRPr lang="en-US" b="1" dirty="0"/>
          </a:p>
          <a:p>
            <a:pPr lvl="1"/>
            <a:r>
              <a:rPr lang="en-US" dirty="0"/>
              <a:t>Getting cabling into the existing poles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Trenching and boring in high traffic areas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61E006-8053-43A9-B844-1812B48A0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1362" y="1219626"/>
            <a:ext cx="5891663" cy="441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3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D8ADD-1B7D-4E00-9536-77922CF3D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hurdles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6589C-9971-4FDE-9EC0-67B6AC9BB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Lack of documented OSP</a:t>
            </a:r>
          </a:p>
          <a:p>
            <a:r>
              <a:rPr lang="en-US" dirty="0"/>
              <a:t>Campus Architect’s requests</a:t>
            </a:r>
          </a:p>
          <a:p>
            <a:r>
              <a:rPr lang="en-US" dirty="0"/>
              <a:t>Procuring &amp; coordinating access</a:t>
            </a:r>
            <a:br>
              <a:rPr lang="en-US" dirty="0"/>
            </a:br>
            <a:r>
              <a:rPr lang="en-US" dirty="0"/>
              <a:t>to various locations such as…</a:t>
            </a:r>
          </a:p>
          <a:p>
            <a:pPr lvl="1"/>
            <a:r>
              <a:rPr lang="en-US" dirty="0"/>
              <a:t>Roofs</a:t>
            </a:r>
          </a:p>
          <a:p>
            <a:pPr lvl="1"/>
            <a:r>
              <a:rPr lang="en-US" dirty="0"/>
              <a:t>Meeting rooms</a:t>
            </a:r>
          </a:p>
          <a:p>
            <a:pPr lvl="1"/>
            <a:r>
              <a:rPr lang="en-US" dirty="0"/>
              <a:t>Fac/Staff rooms</a:t>
            </a:r>
          </a:p>
          <a:p>
            <a:pPr lvl="1"/>
            <a:r>
              <a:rPr lang="en-US" dirty="0"/>
              <a:t>Class rooms</a:t>
            </a:r>
          </a:p>
          <a:p>
            <a:r>
              <a:rPr lang="en-US" dirty="0"/>
              <a:t>Weather</a:t>
            </a:r>
          </a:p>
          <a:p>
            <a:r>
              <a:rPr lang="en-US" dirty="0"/>
              <a:t>Dealing with Subcontractors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3DD699-19AE-4865-848F-B8F4E28A1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864" y="1801511"/>
            <a:ext cx="6030740" cy="466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84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4DF74-002C-470A-8C88-34B8DDA07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of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5534E-4EE4-48FD-B5B2-D33D501C0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Increase wireless coverage outdoors</a:t>
            </a:r>
            <a:br>
              <a:rPr lang="en-US" dirty="0"/>
            </a:br>
            <a:r>
              <a:rPr lang="en-US" dirty="0"/>
              <a:t>along the main pedestrian spine and</a:t>
            </a:r>
            <a:br>
              <a:rPr lang="en-US" dirty="0"/>
            </a:br>
            <a:r>
              <a:rPr lang="en-US" dirty="0"/>
              <a:t>highly trafficked areas.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Outdoor AP count prior to</a:t>
            </a:r>
            <a:br>
              <a:rPr lang="en-US" dirty="0"/>
            </a:br>
            <a:r>
              <a:rPr lang="en-US" dirty="0"/>
              <a:t>this project: 23</a:t>
            </a:r>
          </a:p>
          <a:p>
            <a:pPr lvl="1"/>
            <a:r>
              <a:rPr lang="en-US" dirty="0"/>
              <a:t>Mostly on new and recent</a:t>
            </a:r>
            <a:br>
              <a:rPr lang="en-US" dirty="0"/>
            </a:br>
            <a:r>
              <a:rPr lang="en-US" dirty="0"/>
              <a:t>construction, and most of</a:t>
            </a:r>
            <a:br>
              <a:rPr lang="en-US" dirty="0"/>
            </a:br>
            <a:r>
              <a:rPr lang="en-US" dirty="0"/>
              <a:t>these were not near main</a:t>
            </a:r>
            <a:br>
              <a:rPr lang="en-US" dirty="0"/>
            </a:br>
            <a:r>
              <a:rPr lang="en-US" dirty="0"/>
              <a:t>campus where high traffic</a:t>
            </a:r>
            <a:br>
              <a:rPr lang="en-US" dirty="0"/>
            </a:br>
            <a:r>
              <a:rPr lang="en-US" dirty="0"/>
              <a:t>is located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28C0A-FAF4-4511-8710-707B41206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565" y="2405975"/>
            <a:ext cx="5734856" cy="338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80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4070-8463-4C76-8D80-B6E827CA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we are to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3579E-E37D-450C-8093-2A70B5375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505845"/>
            <a:ext cx="10820400" cy="4024125"/>
          </a:xfrm>
        </p:spPr>
        <p:txBody>
          <a:bodyPr>
            <a:normAutofit/>
          </a:bodyPr>
          <a:lstStyle/>
          <a:p>
            <a:r>
              <a:rPr lang="en-US" dirty="0"/>
              <a:t>Major on-site physical installation work began November 12</a:t>
            </a:r>
            <a:r>
              <a:rPr lang="en-US" baseline="30000" dirty="0"/>
              <a:t>th</a:t>
            </a:r>
            <a:r>
              <a:rPr lang="en-US" dirty="0"/>
              <a:t> 2018</a:t>
            </a:r>
            <a:endParaRPr lang="en-US" baseline="30000" dirty="0"/>
          </a:p>
          <a:p>
            <a:r>
              <a:rPr lang="en-US" dirty="0"/>
              <a:t>Major on-site physical installation ended March 8</a:t>
            </a:r>
            <a:r>
              <a:rPr lang="en-US" baseline="30000" dirty="0"/>
              <a:t>th</a:t>
            </a:r>
            <a:r>
              <a:rPr lang="en-US" dirty="0"/>
              <a:t> 2019</a:t>
            </a:r>
          </a:p>
          <a:p>
            <a:pPr lvl="1"/>
            <a:r>
              <a:rPr lang="en-US" dirty="0"/>
              <a:t>Minor clean up then occurred such as restoration, paint touch up, small modifications, etc.</a:t>
            </a:r>
          </a:p>
          <a:p>
            <a:endParaRPr lang="en-US" dirty="0"/>
          </a:p>
          <a:p>
            <a:r>
              <a:rPr lang="en-US" dirty="0"/>
              <a:t>Testing of live APs began mid-February and continued through March.</a:t>
            </a:r>
          </a:p>
          <a:p>
            <a:r>
              <a:rPr lang="en-US" dirty="0"/>
              <a:t>Officially launched on campus April 15th.</a:t>
            </a:r>
          </a:p>
        </p:txBody>
      </p:sp>
    </p:spTree>
    <p:extLst>
      <p:ext uri="{BB962C8B-B14F-4D97-AF65-F5344CB8AC3E}">
        <p14:creationId xmlns:p14="http://schemas.microsoft.com/office/powerpoint/2010/main" val="21620476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FE7E4-2BC7-4383-BE5E-EFFF47A84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6889" y="76109"/>
            <a:ext cx="8610600" cy="1293028"/>
          </a:xfrm>
        </p:spPr>
        <p:txBody>
          <a:bodyPr/>
          <a:lstStyle/>
          <a:p>
            <a:r>
              <a:rPr lang="en-US" dirty="0"/>
              <a:t>Coverage today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9339A233-6212-4F00-8443-B94F529195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45" y="1037230"/>
            <a:ext cx="10332317" cy="548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60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4070-8463-4C76-8D80-B6E827CA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STATS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3579E-E37D-450C-8093-2A70B5375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636" y="1791951"/>
            <a:ext cx="10820400" cy="4024125"/>
          </a:xfrm>
        </p:spPr>
        <p:txBody>
          <a:bodyPr>
            <a:normAutofit/>
          </a:bodyPr>
          <a:lstStyle/>
          <a:p>
            <a:r>
              <a:rPr lang="en-US" dirty="0"/>
              <a:t>Added 40 new outdoor APs</a:t>
            </a:r>
          </a:p>
          <a:p>
            <a:pPr lvl="1"/>
            <a:r>
              <a:rPr lang="en-US" dirty="0"/>
              <a:t>From 23 to 63 = 270% growth</a:t>
            </a:r>
          </a:p>
          <a:p>
            <a:r>
              <a:rPr lang="en-US" dirty="0"/>
              <a:t>Coverage area</a:t>
            </a:r>
          </a:p>
          <a:p>
            <a:pPr lvl="1"/>
            <a:r>
              <a:rPr lang="en-US" dirty="0"/>
              <a:t>Approx. old coverage area = 2.8 acres</a:t>
            </a:r>
          </a:p>
          <a:p>
            <a:pPr lvl="1"/>
            <a:r>
              <a:rPr lang="en-US" dirty="0"/>
              <a:t>Approx. new coverage area = 7.3 acres</a:t>
            </a:r>
          </a:p>
          <a:p>
            <a:r>
              <a:rPr lang="en-US" dirty="0"/>
              <a:t>New APs added coverage along over 5000 linear feet of sidewalks and walkways</a:t>
            </a:r>
          </a:p>
          <a:p>
            <a:r>
              <a:rPr lang="en-US" dirty="0"/>
              <a:t>Unique clients seen on outdoor APs (on an average Monday b/w 6a-6p)</a:t>
            </a:r>
          </a:p>
          <a:p>
            <a:pPr lvl="1"/>
            <a:r>
              <a:rPr lang="en-US" dirty="0"/>
              <a:t>Before project: 466</a:t>
            </a:r>
          </a:p>
          <a:p>
            <a:pPr lvl="1"/>
            <a:r>
              <a:rPr lang="en-US" dirty="0"/>
              <a:t>After project: 7,413</a:t>
            </a:r>
          </a:p>
        </p:txBody>
      </p:sp>
    </p:spTree>
    <p:extLst>
      <p:ext uri="{BB962C8B-B14F-4D97-AF65-F5344CB8AC3E}">
        <p14:creationId xmlns:p14="http://schemas.microsoft.com/office/powerpoint/2010/main" val="971292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4070-8463-4C76-8D80-B6E827CAF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8467" y="162614"/>
            <a:ext cx="8610600" cy="1293028"/>
          </a:xfrm>
        </p:spPr>
        <p:txBody>
          <a:bodyPr/>
          <a:lstStyle/>
          <a:p>
            <a:r>
              <a:rPr lang="en-US" dirty="0"/>
              <a:t>PHOTOS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C5F963-BF0A-4CDF-9FFF-0A29C6ABE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72" y="1173926"/>
            <a:ext cx="3874191" cy="51655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856360-5645-4D93-AE30-044F244265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027" y="4529467"/>
            <a:ext cx="2413395" cy="18100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9D2F44-5C55-41A9-9F7D-B4B268D43A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92540" y="1489428"/>
            <a:ext cx="2524015" cy="18930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5A37EE-6D4D-491F-9A3A-3D9C5B6563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122" y="1173926"/>
            <a:ext cx="2441271" cy="18309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501B2F5-BF30-4425-8E40-CB6D558A68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042" y="3777966"/>
            <a:ext cx="1893473" cy="25240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8958383-E2AE-452E-8955-C753F61BBF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44148" y="1580805"/>
            <a:ext cx="3255029" cy="24412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3CCCC8-2BB3-4D5A-A63A-FACDE817CA9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2" t="23243" r="32882" b="22556"/>
          <a:stretch/>
        </p:blipFill>
        <p:spPr>
          <a:xfrm rot="5400000">
            <a:off x="6588472" y="3475592"/>
            <a:ext cx="3286568" cy="244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22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4070-8463-4C76-8D80-B6E827CAF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391" y="166600"/>
            <a:ext cx="5351834" cy="1293028"/>
          </a:xfrm>
        </p:spPr>
        <p:txBody>
          <a:bodyPr/>
          <a:lstStyle/>
          <a:p>
            <a:r>
              <a:rPr lang="en-US" dirty="0"/>
              <a:t>some 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3579E-E37D-450C-8093-2A70B5375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3078" y="1457835"/>
            <a:ext cx="4687111" cy="1087068"/>
          </a:xfrm>
        </p:spPr>
        <p:txBody>
          <a:bodyPr>
            <a:normAutofit/>
          </a:bodyPr>
          <a:lstStyle/>
          <a:p>
            <a:r>
              <a:rPr lang="en-US" sz="2400" dirty="0" err="1"/>
              <a:t>Dryboxes</a:t>
            </a:r>
            <a:r>
              <a:rPr lang="en-US" sz="2400" dirty="0"/>
              <a:t> are finicky and sometimes not dry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44B7A73-683C-4B34-89CB-CA37D5559D71}"/>
              </a:ext>
            </a:extLst>
          </p:cNvPr>
          <p:cNvSpPr txBox="1">
            <a:spLocks/>
          </p:cNvSpPr>
          <p:nvPr/>
        </p:nvSpPr>
        <p:spPr>
          <a:xfrm>
            <a:off x="500974" y="1459628"/>
            <a:ext cx="4855724" cy="3304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Find out ALL of the needs of the installers and subcontractors…</a:t>
            </a:r>
          </a:p>
          <a:p>
            <a:pPr lvl="1"/>
            <a:r>
              <a:rPr lang="en-US" dirty="0"/>
              <a:t>Do they want to store</a:t>
            </a:r>
            <a:br>
              <a:rPr lang="en-US" dirty="0"/>
            </a:br>
            <a:r>
              <a:rPr lang="en-US" dirty="0"/>
              <a:t>equipment on site?</a:t>
            </a:r>
          </a:p>
          <a:p>
            <a:pPr lvl="1"/>
            <a:r>
              <a:rPr lang="en-US" dirty="0"/>
              <a:t>Do they need 100s of</a:t>
            </a:r>
            <a:br>
              <a:rPr lang="en-US" dirty="0"/>
            </a:br>
            <a:r>
              <a:rPr lang="en-US" dirty="0"/>
              <a:t>gallons of water?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87C855B-100C-4BF0-BF9E-D888D9AFDB42}"/>
              </a:ext>
            </a:extLst>
          </p:cNvPr>
          <p:cNvSpPr txBox="1">
            <a:spLocks/>
          </p:cNvSpPr>
          <p:nvPr/>
        </p:nvSpPr>
        <p:spPr>
          <a:xfrm>
            <a:off x="436993" y="5327689"/>
            <a:ext cx="4687111" cy="1414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Outside Plant was poorly documented from the start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AD39972-D464-4307-95C4-574AFE0EA76A}"/>
              </a:ext>
            </a:extLst>
          </p:cNvPr>
          <p:cNvSpPr txBox="1">
            <a:spLocks/>
          </p:cNvSpPr>
          <p:nvPr/>
        </p:nvSpPr>
        <p:spPr>
          <a:xfrm>
            <a:off x="500974" y="4085415"/>
            <a:ext cx="4280170" cy="1651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Make sure bollard conduits will accommodate thick antenna cables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F5FC42-0C88-455F-B130-E3B8852C90A3}"/>
              </a:ext>
            </a:extLst>
          </p:cNvPr>
          <p:cNvSpPr txBox="1">
            <a:spLocks/>
          </p:cNvSpPr>
          <p:nvPr/>
        </p:nvSpPr>
        <p:spPr>
          <a:xfrm>
            <a:off x="6043078" y="2481861"/>
            <a:ext cx="4142362" cy="558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Paint matching is a pain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DB38A5-A754-42F6-B243-060DC03EA17E}"/>
              </a:ext>
            </a:extLst>
          </p:cNvPr>
          <p:cNvSpPr txBox="1">
            <a:spLocks/>
          </p:cNvSpPr>
          <p:nvPr/>
        </p:nvSpPr>
        <p:spPr>
          <a:xfrm>
            <a:off x="6032890" y="3188518"/>
            <a:ext cx="5351833" cy="17078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Estimated costs significantly lower than actual costs</a:t>
            </a:r>
          </a:p>
          <a:p>
            <a:pPr lvl="1"/>
            <a:r>
              <a:rPr lang="en-US" sz="2200" dirty="0"/>
              <a:t>Vendor’s initial estimate: </a:t>
            </a:r>
            <a:r>
              <a:rPr lang="en-US" sz="2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~$120K</a:t>
            </a:r>
          </a:p>
          <a:p>
            <a:pPr lvl="1"/>
            <a:r>
              <a:rPr lang="en-US" sz="2200" dirty="0"/>
              <a:t>UCCS estimate: </a:t>
            </a:r>
            <a:r>
              <a:rPr 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~$200K</a:t>
            </a:r>
          </a:p>
          <a:p>
            <a:pPr lvl="1"/>
            <a:r>
              <a:rPr lang="en-US" sz="2200" dirty="0"/>
              <a:t>What we budgeted: 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~$400K</a:t>
            </a:r>
          </a:p>
          <a:p>
            <a:pPr lvl="1"/>
            <a:r>
              <a:rPr lang="en-US" sz="2200" dirty="0"/>
              <a:t>Costs after subcontractors</a:t>
            </a:r>
            <a:br>
              <a:rPr lang="en-US" sz="2200" dirty="0"/>
            </a:br>
            <a:r>
              <a:rPr lang="en-US" sz="2200" dirty="0"/>
              <a:t>got involved: </a:t>
            </a:r>
            <a:r>
              <a:rPr lang="en-US" sz="2200" b="1" dirty="0">
                <a:solidFill>
                  <a:srgbClr val="FF0000"/>
                </a:solidFill>
              </a:rPr>
              <a:t>~$800K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07ED9C-7E75-4033-ACA8-669F3F989639}"/>
              </a:ext>
            </a:extLst>
          </p:cNvPr>
          <p:cNvSpPr txBox="1">
            <a:spLocks/>
          </p:cNvSpPr>
          <p:nvPr/>
        </p:nvSpPr>
        <p:spPr>
          <a:xfrm>
            <a:off x="6043078" y="4975703"/>
            <a:ext cx="5192708" cy="760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Time to implement took a lot longer than originally thought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D163642-B056-47FC-B627-F38BA4D805F5}"/>
              </a:ext>
            </a:extLst>
          </p:cNvPr>
          <p:cNvSpPr txBox="1">
            <a:spLocks/>
          </p:cNvSpPr>
          <p:nvPr/>
        </p:nvSpPr>
        <p:spPr>
          <a:xfrm>
            <a:off x="6032890" y="5864403"/>
            <a:ext cx="5192708" cy="760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Involve your campus architects early in the project</a:t>
            </a:r>
          </a:p>
        </p:txBody>
      </p:sp>
    </p:spTree>
    <p:extLst>
      <p:ext uri="{BB962C8B-B14F-4D97-AF65-F5344CB8AC3E}">
        <p14:creationId xmlns:p14="http://schemas.microsoft.com/office/powerpoint/2010/main" val="3436615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5B95A-5E19-4E5E-8FF2-BA9ABF037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722" y="183756"/>
            <a:ext cx="8610600" cy="1293028"/>
          </a:xfrm>
        </p:spPr>
        <p:txBody>
          <a:bodyPr/>
          <a:lstStyle/>
          <a:p>
            <a:r>
              <a:rPr lang="en-US" dirty="0"/>
              <a:t>Initial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5CA4D-5282-45E6-9327-A1136EF75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474" y="1535174"/>
            <a:ext cx="6475900" cy="5139070"/>
          </a:xfrm>
        </p:spPr>
        <p:txBody>
          <a:bodyPr/>
          <a:lstStyle/>
          <a:p>
            <a:r>
              <a:rPr lang="en-US" dirty="0"/>
              <a:t>Planning and early talks</a:t>
            </a:r>
            <a:br>
              <a:rPr lang="en-US" dirty="0"/>
            </a:br>
            <a:r>
              <a:rPr lang="en-US" dirty="0"/>
              <a:t>began in Fall of 2017</a:t>
            </a:r>
          </a:p>
          <a:p>
            <a:endParaRPr lang="en-US" dirty="0"/>
          </a:p>
          <a:p>
            <a:r>
              <a:rPr lang="en-US" dirty="0"/>
              <a:t>Full site survey in April 2018</a:t>
            </a:r>
          </a:p>
          <a:p>
            <a:pPr lvl="1"/>
            <a:r>
              <a:rPr lang="en-US" dirty="0"/>
              <a:t>CDW engineers came on site and surveyed all proposed areas</a:t>
            </a:r>
          </a:p>
          <a:p>
            <a:pPr lvl="1"/>
            <a:r>
              <a:rPr lang="en-US" dirty="0"/>
              <a:t>Simulated with Aruba AP 365, 367 &amp; 324 series</a:t>
            </a:r>
          </a:p>
          <a:p>
            <a:pPr lvl="1"/>
            <a:r>
              <a:rPr lang="en-US" dirty="0"/>
              <a:t>Worked within following parameters…</a:t>
            </a:r>
          </a:p>
          <a:p>
            <a:pPr lvl="2"/>
            <a:r>
              <a:rPr lang="en-US" dirty="0"/>
              <a:t>2.4 and 5 </a:t>
            </a:r>
            <a:r>
              <a:rPr lang="en-US" dirty="0" err="1"/>
              <a:t>ghz</a:t>
            </a:r>
            <a:r>
              <a:rPr lang="en-US" dirty="0"/>
              <a:t> bands, No UNII-1 bands</a:t>
            </a:r>
          </a:p>
          <a:p>
            <a:pPr lvl="2"/>
            <a:r>
              <a:rPr lang="en-US" dirty="0"/>
              <a:t>Max transmit power of 25mW</a:t>
            </a:r>
          </a:p>
          <a:p>
            <a:pPr lvl="2"/>
            <a:r>
              <a:rPr lang="en-US" dirty="0"/>
              <a:t>Min signal strength of -72</a:t>
            </a:r>
          </a:p>
          <a:p>
            <a:pPr lvl="2"/>
            <a:r>
              <a:rPr lang="en-US" dirty="0"/>
              <a:t>10% coverage overlap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427B53-4B47-4861-AB84-62C69D248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759" y="1098646"/>
            <a:ext cx="4620563" cy="552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901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5B95A-5E19-4E5E-8FF2-BA9ABF037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722" y="183756"/>
            <a:ext cx="8610600" cy="1293028"/>
          </a:xfrm>
        </p:spPr>
        <p:txBody>
          <a:bodyPr/>
          <a:lstStyle/>
          <a:p>
            <a:r>
              <a:rPr lang="en-US" dirty="0"/>
              <a:t>Initial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5CA4D-5282-45E6-9327-A1136EF75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474" y="2367688"/>
            <a:ext cx="6475900" cy="5139070"/>
          </a:xfrm>
        </p:spPr>
        <p:txBody>
          <a:bodyPr/>
          <a:lstStyle/>
          <a:p>
            <a:r>
              <a:rPr lang="en-US" dirty="0"/>
              <a:t>The original proposal:</a:t>
            </a:r>
          </a:p>
          <a:p>
            <a:pPr lvl="1"/>
            <a:r>
              <a:rPr lang="en-US" dirty="0"/>
              <a:t>122 new outdoor APs</a:t>
            </a:r>
          </a:p>
          <a:p>
            <a:pPr lvl="1"/>
            <a:r>
              <a:rPr lang="en-US" dirty="0"/>
              <a:t>This included east, central </a:t>
            </a:r>
            <a:br>
              <a:rPr lang="en-US" dirty="0"/>
            </a:br>
            <a:r>
              <a:rPr lang="en-US" dirty="0"/>
              <a:t>and west campus</a:t>
            </a:r>
          </a:p>
          <a:p>
            <a:pPr lvl="1"/>
            <a:endParaRPr lang="en-US" sz="2000" dirty="0"/>
          </a:p>
          <a:p>
            <a:r>
              <a:rPr lang="en-US" sz="2000" dirty="0"/>
              <a:t>So… What did that look like???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35CD0F-DF7B-45A1-BE06-ADBBBA127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203" y="1671850"/>
            <a:ext cx="7317323" cy="425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61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B61A4A-6645-4672-8A1A-6C601EC29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58" y="199362"/>
            <a:ext cx="2140595" cy="20610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E6BA7F-CBA4-4EEF-A687-86E342894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33" y="2353332"/>
            <a:ext cx="2017620" cy="23577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B63557-BF51-4880-8B26-E3518EB24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3782" y="1468269"/>
            <a:ext cx="7069925" cy="3242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199AFF-F7DF-4D6D-876E-448D4E42F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5168" y="102999"/>
            <a:ext cx="2064994" cy="12656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E34D88-3E17-4458-9E9E-55AE7A88FF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1871" y="199362"/>
            <a:ext cx="1394649" cy="1169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F863AA-8EEB-4296-968D-4C1D4D4941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7666" y="4810742"/>
            <a:ext cx="3282287" cy="19719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9BB6C8-55A8-4359-ABDF-AD84E36D09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05015" y="4815429"/>
            <a:ext cx="4311982" cy="196729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4CEEB1-7D7B-429B-B9B0-CF94F3D12CA1}"/>
              </a:ext>
            </a:extLst>
          </p:cNvPr>
          <p:cNvSpPr txBox="1">
            <a:spLocks/>
          </p:cNvSpPr>
          <p:nvPr/>
        </p:nvSpPr>
        <p:spPr>
          <a:xfrm>
            <a:off x="9468769" y="1969165"/>
            <a:ext cx="2492131" cy="31261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i="1" dirty="0"/>
              <a:t>122 new APs meant…</a:t>
            </a:r>
          </a:p>
          <a:p>
            <a:r>
              <a:rPr lang="en-US" sz="1200" dirty="0"/>
              <a:t>A lot of new APs</a:t>
            </a:r>
          </a:p>
          <a:p>
            <a:r>
              <a:rPr lang="en-US" sz="1200" dirty="0"/>
              <a:t>A lot of new construction</a:t>
            </a:r>
          </a:p>
          <a:p>
            <a:r>
              <a:rPr lang="en-US" sz="1200" dirty="0"/>
              <a:t>High cost $$$$$$$$</a:t>
            </a:r>
          </a:p>
          <a:p>
            <a:r>
              <a:rPr lang="en-US" sz="1200" dirty="0"/>
              <a:t>Higher costs for some APs in areas where they would get minimal use.</a:t>
            </a:r>
          </a:p>
        </p:txBody>
      </p:sp>
    </p:spTree>
    <p:extLst>
      <p:ext uri="{BB962C8B-B14F-4D97-AF65-F5344CB8AC3E}">
        <p14:creationId xmlns:p14="http://schemas.microsoft.com/office/powerpoint/2010/main" val="856304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A348-395F-4FBA-A5C9-BD32567B3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initial plan</a:t>
            </a:r>
            <a:br>
              <a:rPr lang="en-US" dirty="0"/>
            </a:br>
            <a:r>
              <a:rPr lang="en-US" sz="2000" dirty="0"/>
              <a:t>(had a lot going 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549B3-0FD8-4E32-9D8B-7B7147575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328" y="2250387"/>
            <a:ext cx="6039255" cy="490274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Campus APs </a:t>
            </a:r>
            <a:r>
              <a:rPr lang="en-US" b="1" i="1" dirty="0"/>
              <a:t>and</a:t>
            </a:r>
            <a:r>
              <a:rPr lang="en-US" dirty="0"/>
              <a:t> Mesh APs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92E1FB-380A-4B67-9A58-15B58DD051D7}"/>
              </a:ext>
            </a:extLst>
          </p:cNvPr>
          <p:cNvSpPr txBox="1">
            <a:spLocks/>
          </p:cNvSpPr>
          <p:nvPr/>
        </p:nvSpPr>
        <p:spPr>
          <a:xfrm>
            <a:off x="208333" y="3156524"/>
            <a:ext cx="6039255" cy="490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CAT6a runs </a:t>
            </a:r>
            <a:r>
              <a:rPr lang="en-US" b="1" i="1" dirty="0"/>
              <a:t>and</a:t>
            </a:r>
            <a:r>
              <a:rPr lang="en-US" dirty="0"/>
              <a:t> Powered Fiber runs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115F7B5-F03A-4D2F-82F7-C307D901877D}"/>
              </a:ext>
            </a:extLst>
          </p:cNvPr>
          <p:cNvSpPr txBox="1">
            <a:spLocks/>
          </p:cNvSpPr>
          <p:nvPr/>
        </p:nvSpPr>
        <p:spPr>
          <a:xfrm>
            <a:off x="6000345" y="2194615"/>
            <a:ext cx="6039255" cy="665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Some APs were remote to the main campus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81DB65-B132-447F-962B-FE07243442FC}"/>
              </a:ext>
            </a:extLst>
          </p:cNvPr>
          <p:cNvSpPr txBox="1">
            <a:spLocks/>
          </p:cNvSpPr>
          <p:nvPr/>
        </p:nvSpPr>
        <p:spPr>
          <a:xfrm>
            <a:off x="6048983" y="5715376"/>
            <a:ext cx="6039255" cy="563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Switchport availability for 122 new APs?!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8AE71C9-A369-42A2-A12A-597D0652285F}"/>
              </a:ext>
            </a:extLst>
          </p:cNvPr>
          <p:cNvSpPr txBox="1">
            <a:spLocks/>
          </p:cNvSpPr>
          <p:nvPr/>
        </p:nvSpPr>
        <p:spPr>
          <a:xfrm>
            <a:off x="238327" y="5089073"/>
            <a:ext cx="6039255" cy="1503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How to run the cabling to various locations?</a:t>
            </a:r>
          </a:p>
          <a:p>
            <a:pPr lvl="2"/>
            <a:r>
              <a:rPr lang="en-US" dirty="0"/>
              <a:t>Light poles? Bollards? Digging, trenching, boring, etc. A lot of construction!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4AB2A8B-6108-4EB0-92AD-3AB91C6323D3}"/>
              </a:ext>
            </a:extLst>
          </p:cNvPr>
          <p:cNvSpPr txBox="1">
            <a:spLocks/>
          </p:cNvSpPr>
          <p:nvPr/>
        </p:nvSpPr>
        <p:spPr>
          <a:xfrm>
            <a:off x="6000344" y="3819571"/>
            <a:ext cx="6039255" cy="1514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Did we have conduit and innerduct space? (both indoor and outdoor)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979FA6B-BD75-4003-B2EE-1EA85B36E5CB}"/>
              </a:ext>
            </a:extLst>
          </p:cNvPr>
          <p:cNvSpPr txBox="1">
            <a:spLocks/>
          </p:cNvSpPr>
          <p:nvPr/>
        </p:nvSpPr>
        <p:spPr>
          <a:xfrm>
            <a:off x="208333" y="4153550"/>
            <a:ext cx="6039255" cy="490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Powered Fiber hardware</a:t>
            </a:r>
          </a:p>
        </p:txBody>
      </p:sp>
    </p:spTree>
    <p:extLst>
      <p:ext uri="{BB962C8B-B14F-4D97-AF65-F5344CB8AC3E}">
        <p14:creationId xmlns:p14="http://schemas.microsoft.com/office/powerpoint/2010/main" val="209340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A348-395F-4FBA-A5C9-BD32567B3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knew…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549B3-0FD8-4E32-9D8B-7B7147575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pPr lvl="1"/>
            <a:r>
              <a:rPr lang="en-US" sz="2800" dirty="0"/>
              <a:t>We liked the idea of all the proposed coverage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We did </a:t>
            </a:r>
            <a:r>
              <a:rPr lang="en-US" sz="2800" b="1" i="1" dirty="0"/>
              <a:t>not</a:t>
            </a:r>
            <a:r>
              <a:rPr lang="en-US" sz="2800" dirty="0"/>
              <a:t> like the price tag for all of the proposed coverage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We needed to balance cost vs. use</a:t>
            </a:r>
          </a:p>
        </p:txBody>
      </p:sp>
    </p:spTree>
    <p:extLst>
      <p:ext uri="{BB962C8B-B14F-4D97-AF65-F5344CB8AC3E}">
        <p14:creationId xmlns:p14="http://schemas.microsoft.com/office/powerpoint/2010/main" val="4099414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A348-395F-4FBA-A5C9-BD32567B3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717" y="175098"/>
            <a:ext cx="9692640" cy="1325562"/>
          </a:xfrm>
        </p:spPr>
        <p:txBody>
          <a:bodyPr/>
          <a:lstStyle/>
          <a:p>
            <a:r>
              <a:rPr lang="en-US" dirty="0"/>
              <a:t>The revised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549B3-0FD8-4E32-9D8B-7B7147575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53289"/>
            <a:ext cx="8595360" cy="5275384"/>
          </a:xfrm>
        </p:spPr>
        <p:txBody>
          <a:bodyPr/>
          <a:lstStyle/>
          <a:p>
            <a:r>
              <a:rPr lang="en-US" dirty="0"/>
              <a:t>Break it down into phases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Phase 1 – Pedestrian Spine</a:t>
            </a:r>
          </a:p>
          <a:p>
            <a:pPr lvl="2"/>
            <a:r>
              <a:rPr lang="en-US" dirty="0"/>
              <a:t>Cover most highly</a:t>
            </a:r>
            <a:br>
              <a:rPr lang="en-US" dirty="0"/>
            </a:br>
            <a:r>
              <a:rPr lang="en-US" dirty="0"/>
              <a:t>trafficked areas first</a:t>
            </a:r>
          </a:p>
          <a:p>
            <a:pPr lvl="2"/>
            <a:r>
              <a:rPr lang="en-US" dirty="0"/>
              <a:t>Reduced scope to 40 APs</a:t>
            </a:r>
          </a:p>
          <a:p>
            <a:pPr lvl="2"/>
            <a:r>
              <a:rPr lang="en-US" dirty="0"/>
              <a:t>(cut out 82 APs)</a:t>
            </a:r>
          </a:p>
          <a:p>
            <a:pPr marL="548640" lvl="2" indent="0">
              <a:buNone/>
            </a:pPr>
            <a:endParaRPr lang="en-US" dirty="0"/>
          </a:p>
          <a:p>
            <a:pPr lvl="1"/>
            <a:r>
              <a:rPr lang="en-US" dirty="0"/>
              <a:t>Phase 2 and 3</a:t>
            </a:r>
          </a:p>
          <a:p>
            <a:pPr lvl="2"/>
            <a:r>
              <a:rPr lang="en-US" dirty="0"/>
              <a:t>If funded in the future…</a:t>
            </a:r>
          </a:p>
          <a:p>
            <a:pPr lvl="2"/>
            <a:r>
              <a:rPr lang="en-US" dirty="0"/>
              <a:t>Expand to more areas</a:t>
            </a:r>
          </a:p>
          <a:p>
            <a:pPr lvl="2"/>
            <a:r>
              <a:rPr lang="en-US" dirty="0"/>
              <a:t>Fill in the gaps</a:t>
            </a:r>
          </a:p>
          <a:p>
            <a:pPr lvl="2"/>
            <a:r>
              <a:rPr lang="en-US" dirty="0"/>
              <a:t>Keep up with campus</a:t>
            </a:r>
            <a:br>
              <a:rPr lang="en-US" dirty="0"/>
            </a:br>
            <a:r>
              <a:rPr lang="en-US" dirty="0"/>
              <a:t>expansion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BFFFB0-F004-4FD5-BC9C-FE99501F0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683" y="1234831"/>
            <a:ext cx="7795701" cy="46444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A541A8-7B49-4BBA-9DAE-5954B205C60D}"/>
              </a:ext>
            </a:extLst>
          </p:cNvPr>
          <p:cNvSpPr txBox="1"/>
          <p:nvPr/>
        </p:nvSpPr>
        <p:spPr>
          <a:xfrm>
            <a:off x="10512357" y="1452664"/>
            <a:ext cx="108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Phase 1</a:t>
            </a:r>
          </a:p>
        </p:txBody>
      </p:sp>
    </p:spTree>
    <p:extLst>
      <p:ext uri="{BB962C8B-B14F-4D97-AF65-F5344CB8AC3E}">
        <p14:creationId xmlns:p14="http://schemas.microsoft.com/office/powerpoint/2010/main" val="1074572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A348-395F-4FBA-A5C9-BD32567B3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3506"/>
            <a:ext cx="9692640" cy="1325562"/>
          </a:xfrm>
        </p:spPr>
        <p:txBody>
          <a:bodyPr/>
          <a:lstStyle/>
          <a:p>
            <a:r>
              <a:rPr lang="en-US" dirty="0"/>
              <a:t>The Revised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549B3-0FD8-4E32-9D8B-7B7147575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8145" y="1429110"/>
            <a:ext cx="8595360" cy="5275384"/>
          </a:xfrm>
        </p:spPr>
        <p:txBody>
          <a:bodyPr/>
          <a:lstStyle/>
          <a:p>
            <a:r>
              <a:rPr lang="en-US" dirty="0"/>
              <a:t>40 new outdoor APs</a:t>
            </a:r>
          </a:p>
          <a:p>
            <a:r>
              <a:rPr lang="en-US" dirty="0"/>
              <a:t>Focus on the pedestrian spine through central campus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FE70E1-9CB5-4AC4-8DD8-2A20821A5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636" y="2445222"/>
            <a:ext cx="8595360" cy="39871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916F0F-82CF-4B04-82CA-A88B14D43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46" y="1477448"/>
            <a:ext cx="2849021" cy="265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2377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3838</TotalTime>
  <Words>666</Words>
  <Application>Microsoft Office PowerPoint</Application>
  <PresentationFormat>Widescreen</PresentationFormat>
  <Paragraphs>174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Century Gothic</vt:lpstr>
      <vt:lpstr>Vapor Trail</vt:lpstr>
      <vt:lpstr>OUTDOOR WIRELESS PROJECT</vt:lpstr>
      <vt:lpstr>Goals of the Project</vt:lpstr>
      <vt:lpstr>Initial Planning</vt:lpstr>
      <vt:lpstr>Initial Planning</vt:lpstr>
      <vt:lpstr>PowerPoint Presentation</vt:lpstr>
      <vt:lpstr>THE initial plan (had a lot going on)</vt:lpstr>
      <vt:lpstr>What we knew…</vt:lpstr>
      <vt:lpstr>The revised Plan</vt:lpstr>
      <vt:lpstr>The Revised Plan</vt:lpstr>
      <vt:lpstr>The Implementation</vt:lpstr>
      <vt:lpstr>The Hurdles</vt:lpstr>
      <vt:lpstr>PowerPoint Presentation</vt:lpstr>
      <vt:lpstr>PowerPoint Presentation</vt:lpstr>
      <vt:lpstr>Bollards</vt:lpstr>
      <vt:lpstr>BOLLARDS</vt:lpstr>
      <vt:lpstr>The Hurdles</vt:lpstr>
      <vt:lpstr>The Hurdles</vt:lpstr>
      <vt:lpstr>The Hurdles</vt:lpstr>
      <vt:lpstr>Other hurdles</vt:lpstr>
      <vt:lpstr>Where we are to date</vt:lpstr>
      <vt:lpstr>Coverage today</vt:lpstr>
      <vt:lpstr>QUICK STATS</vt:lpstr>
      <vt:lpstr>PHOTOS</vt:lpstr>
      <vt:lpstr>some LESSONS LEARNED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OUTDOOR WIRELESS PROJECT</dc:title>
  <dc:creator>Cody Ensanian</dc:creator>
  <cp:lastModifiedBy>Cody Ensanian</cp:lastModifiedBy>
  <cp:revision>73</cp:revision>
  <dcterms:created xsi:type="dcterms:W3CDTF">2018-11-29T22:48:43Z</dcterms:created>
  <dcterms:modified xsi:type="dcterms:W3CDTF">2019-07-23T17:13:20Z</dcterms:modified>
</cp:coreProperties>
</file>